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9" r:id="rId2"/>
  </p:sldIdLst>
  <p:sldSz cx="30238700" cy="43195875"/>
  <p:notesSz cx="6669088" cy="9926638"/>
  <p:defaultTextStyle>
    <a:defPPr>
      <a:defRPr lang="de-CH"/>
    </a:defPPr>
    <a:lvl1pPr algn="l" rtl="0" fontAlgn="base">
      <a:spcBef>
        <a:spcPct val="0"/>
      </a:spcBef>
      <a:spcAft>
        <a:spcPct val="0"/>
      </a:spcAft>
      <a:defRPr kern="1200">
        <a:solidFill>
          <a:schemeClr val="tx1"/>
        </a:solidFill>
        <a:latin typeface="Arial" charset="0"/>
        <a:ea typeface="+mn-ea"/>
        <a:cs typeface="+mn-cs"/>
      </a:defRPr>
    </a:lvl1pPr>
    <a:lvl2pPr marL="2098091" algn="l" rtl="0" fontAlgn="base">
      <a:spcBef>
        <a:spcPct val="0"/>
      </a:spcBef>
      <a:spcAft>
        <a:spcPct val="0"/>
      </a:spcAft>
      <a:defRPr kern="1200">
        <a:solidFill>
          <a:schemeClr val="tx1"/>
        </a:solidFill>
        <a:latin typeface="Arial" charset="0"/>
        <a:ea typeface="+mn-ea"/>
        <a:cs typeface="+mn-cs"/>
      </a:defRPr>
    </a:lvl2pPr>
    <a:lvl3pPr marL="4196182" algn="l" rtl="0" fontAlgn="base">
      <a:spcBef>
        <a:spcPct val="0"/>
      </a:spcBef>
      <a:spcAft>
        <a:spcPct val="0"/>
      </a:spcAft>
      <a:defRPr kern="1200">
        <a:solidFill>
          <a:schemeClr val="tx1"/>
        </a:solidFill>
        <a:latin typeface="Arial" charset="0"/>
        <a:ea typeface="+mn-ea"/>
        <a:cs typeface="+mn-cs"/>
      </a:defRPr>
    </a:lvl3pPr>
    <a:lvl4pPr marL="6294272" algn="l" rtl="0" fontAlgn="base">
      <a:spcBef>
        <a:spcPct val="0"/>
      </a:spcBef>
      <a:spcAft>
        <a:spcPct val="0"/>
      </a:spcAft>
      <a:defRPr kern="1200">
        <a:solidFill>
          <a:schemeClr val="tx1"/>
        </a:solidFill>
        <a:latin typeface="Arial" charset="0"/>
        <a:ea typeface="+mn-ea"/>
        <a:cs typeface="+mn-cs"/>
      </a:defRPr>
    </a:lvl4pPr>
    <a:lvl5pPr marL="8392363" algn="l" rtl="0" fontAlgn="base">
      <a:spcBef>
        <a:spcPct val="0"/>
      </a:spcBef>
      <a:spcAft>
        <a:spcPct val="0"/>
      </a:spcAft>
      <a:defRPr kern="1200">
        <a:solidFill>
          <a:schemeClr val="tx1"/>
        </a:solidFill>
        <a:latin typeface="Arial" charset="0"/>
        <a:ea typeface="+mn-ea"/>
        <a:cs typeface="+mn-cs"/>
      </a:defRPr>
    </a:lvl5pPr>
    <a:lvl6pPr marL="10490454" algn="l" defTabSz="4196182" rtl="0" eaLnBrk="1" latinLnBrk="0" hangingPunct="1">
      <a:defRPr kern="1200">
        <a:solidFill>
          <a:schemeClr val="tx1"/>
        </a:solidFill>
        <a:latin typeface="Arial" charset="0"/>
        <a:ea typeface="+mn-ea"/>
        <a:cs typeface="+mn-cs"/>
      </a:defRPr>
    </a:lvl6pPr>
    <a:lvl7pPr marL="12588545" algn="l" defTabSz="4196182" rtl="0" eaLnBrk="1" latinLnBrk="0" hangingPunct="1">
      <a:defRPr kern="1200">
        <a:solidFill>
          <a:schemeClr val="tx1"/>
        </a:solidFill>
        <a:latin typeface="Arial" charset="0"/>
        <a:ea typeface="+mn-ea"/>
        <a:cs typeface="+mn-cs"/>
      </a:defRPr>
    </a:lvl7pPr>
    <a:lvl8pPr marL="14686636" algn="l" defTabSz="4196182" rtl="0" eaLnBrk="1" latinLnBrk="0" hangingPunct="1">
      <a:defRPr kern="1200">
        <a:solidFill>
          <a:schemeClr val="tx1"/>
        </a:solidFill>
        <a:latin typeface="Arial" charset="0"/>
        <a:ea typeface="+mn-ea"/>
        <a:cs typeface="+mn-cs"/>
      </a:defRPr>
    </a:lvl8pPr>
    <a:lvl9pPr marL="16784726" algn="l" defTabSz="4196182"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6709">
          <p15:clr>
            <a:srgbClr val="A4A3A4"/>
          </p15:clr>
        </p15:guide>
        <p15:guide id="2" pos="183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BEA51"/>
    <a:srgbClr val="8CD246"/>
    <a:srgbClr val="0000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37" autoAdjust="0"/>
    <p:restoredTop sz="96255" autoAdjust="0"/>
  </p:normalViewPr>
  <p:slideViewPr>
    <p:cSldViewPr>
      <p:cViewPr>
        <p:scale>
          <a:sx n="44" d="100"/>
          <a:sy n="44" d="100"/>
        </p:scale>
        <p:origin x="3320" y="-1872"/>
      </p:cViewPr>
      <p:guideLst>
        <p:guide orient="horz" pos="26709"/>
        <p:guide pos="183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778250" y="0"/>
            <a:ext cx="2889250" cy="496888"/>
          </a:xfrm>
          <a:prstGeom prst="rect">
            <a:avLst/>
          </a:prstGeom>
        </p:spPr>
        <p:txBody>
          <a:bodyPr vert="horz" lIns="91440" tIns="45720" rIns="91440" bIns="45720" rtlCol="0"/>
          <a:lstStyle>
            <a:lvl1pPr algn="r">
              <a:defRPr sz="1200"/>
            </a:lvl1pPr>
          </a:lstStyle>
          <a:p>
            <a:fld id="{E0CB49EE-D745-4049-B24A-C302CD2E0FA2}" type="datetimeFigureOut">
              <a:rPr lang="de-DE" smtClean="0"/>
              <a:pPr/>
              <a:t>13.08.18</a:t>
            </a:fld>
            <a:endParaRPr lang="de-DE"/>
          </a:p>
        </p:txBody>
      </p:sp>
      <p:sp>
        <p:nvSpPr>
          <p:cNvPr id="4" name="Folienbildplatzhalter 3"/>
          <p:cNvSpPr>
            <a:spLocks noGrp="1" noRot="1" noChangeAspect="1"/>
          </p:cNvSpPr>
          <p:nvPr>
            <p:ph type="sldImg" idx="2"/>
          </p:nvPr>
        </p:nvSpPr>
        <p:spPr>
          <a:xfrm>
            <a:off x="2032000" y="744538"/>
            <a:ext cx="2605088"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66750" y="4714875"/>
            <a:ext cx="5335588" cy="4467225"/>
          </a:xfrm>
          <a:prstGeom prst="rect">
            <a:avLst/>
          </a:prstGeom>
        </p:spPr>
        <p:txBody>
          <a:bodyPr vert="horz" lIns="91440" tIns="45720" rIns="91440" bIns="45720" rtlCol="0">
            <a:normAutofit/>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6" name="Fußzeilenplatzhalter 5"/>
          <p:cNvSpPr>
            <a:spLocks noGrp="1"/>
          </p:cNvSpPr>
          <p:nvPr>
            <p:ph type="ftr" sz="quarter" idx="4"/>
          </p:nvPr>
        </p:nvSpPr>
        <p:spPr>
          <a:xfrm>
            <a:off x="0" y="9428163"/>
            <a:ext cx="2889250" cy="4968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778250" y="9428163"/>
            <a:ext cx="2889250" cy="496887"/>
          </a:xfrm>
          <a:prstGeom prst="rect">
            <a:avLst/>
          </a:prstGeom>
        </p:spPr>
        <p:txBody>
          <a:bodyPr vert="horz" lIns="91440" tIns="45720" rIns="91440" bIns="45720" rtlCol="0" anchor="b"/>
          <a:lstStyle>
            <a:lvl1pPr algn="r">
              <a:defRPr sz="1200"/>
            </a:lvl1pPr>
          </a:lstStyle>
          <a:p>
            <a:fld id="{3AC42E9B-C103-384D-9B74-0B54F1F361F8}" type="slidenum">
              <a:rPr lang="de-DE" smtClean="0"/>
              <a:pPr/>
              <a:t>‹#›</a:t>
            </a:fld>
            <a:endParaRPr lang="de-DE"/>
          </a:p>
        </p:txBody>
      </p:sp>
    </p:spTree>
    <p:extLst>
      <p:ext uri="{BB962C8B-B14F-4D97-AF65-F5344CB8AC3E}">
        <p14:creationId xmlns:p14="http://schemas.microsoft.com/office/powerpoint/2010/main" val="2762294855"/>
      </p:ext>
    </p:extLst>
  </p:cSld>
  <p:clrMap bg1="lt1" tx1="dk1" bg2="lt2" tx2="dk2" accent1="accent1" accent2="accent2" accent3="accent3" accent4="accent4" accent5="accent5" accent6="accent6" hlink="hlink" folHlink="folHlink"/>
  <p:notesStyle>
    <a:lvl1pPr marL="0" algn="l" defTabSz="2098091" rtl="0" eaLnBrk="1" latinLnBrk="0" hangingPunct="1">
      <a:defRPr sz="5500" kern="1200">
        <a:solidFill>
          <a:schemeClr val="tx1"/>
        </a:solidFill>
        <a:latin typeface="+mn-lt"/>
        <a:ea typeface="+mn-ea"/>
        <a:cs typeface="+mn-cs"/>
      </a:defRPr>
    </a:lvl1pPr>
    <a:lvl2pPr marL="2098091" algn="l" defTabSz="2098091" rtl="0" eaLnBrk="1" latinLnBrk="0" hangingPunct="1">
      <a:defRPr sz="5500" kern="1200">
        <a:solidFill>
          <a:schemeClr val="tx1"/>
        </a:solidFill>
        <a:latin typeface="+mn-lt"/>
        <a:ea typeface="+mn-ea"/>
        <a:cs typeface="+mn-cs"/>
      </a:defRPr>
    </a:lvl2pPr>
    <a:lvl3pPr marL="4196182" algn="l" defTabSz="2098091" rtl="0" eaLnBrk="1" latinLnBrk="0" hangingPunct="1">
      <a:defRPr sz="5500" kern="1200">
        <a:solidFill>
          <a:schemeClr val="tx1"/>
        </a:solidFill>
        <a:latin typeface="+mn-lt"/>
        <a:ea typeface="+mn-ea"/>
        <a:cs typeface="+mn-cs"/>
      </a:defRPr>
    </a:lvl3pPr>
    <a:lvl4pPr marL="6294272" algn="l" defTabSz="2098091" rtl="0" eaLnBrk="1" latinLnBrk="0" hangingPunct="1">
      <a:defRPr sz="5500" kern="1200">
        <a:solidFill>
          <a:schemeClr val="tx1"/>
        </a:solidFill>
        <a:latin typeface="+mn-lt"/>
        <a:ea typeface="+mn-ea"/>
        <a:cs typeface="+mn-cs"/>
      </a:defRPr>
    </a:lvl4pPr>
    <a:lvl5pPr marL="8392363" algn="l" defTabSz="2098091" rtl="0" eaLnBrk="1" latinLnBrk="0" hangingPunct="1">
      <a:defRPr sz="5500" kern="1200">
        <a:solidFill>
          <a:schemeClr val="tx1"/>
        </a:solidFill>
        <a:latin typeface="+mn-lt"/>
        <a:ea typeface="+mn-ea"/>
        <a:cs typeface="+mn-cs"/>
      </a:defRPr>
    </a:lvl5pPr>
    <a:lvl6pPr marL="10490454" algn="l" defTabSz="2098091" rtl="0" eaLnBrk="1" latinLnBrk="0" hangingPunct="1">
      <a:defRPr sz="5500" kern="1200">
        <a:solidFill>
          <a:schemeClr val="tx1"/>
        </a:solidFill>
        <a:latin typeface="+mn-lt"/>
        <a:ea typeface="+mn-ea"/>
        <a:cs typeface="+mn-cs"/>
      </a:defRPr>
    </a:lvl6pPr>
    <a:lvl7pPr marL="12588545" algn="l" defTabSz="2098091" rtl="0" eaLnBrk="1" latinLnBrk="0" hangingPunct="1">
      <a:defRPr sz="5500" kern="1200">
        <a:solidFill>
          <a:schemeClr val="tx1"/>
        </a:solidFill>
        <a:latin typeface="+mn-lt"/>
        <a:ea typeface="+mn-ea"/>
        <a:cs typeface="+mn-cs"/>
      </a:defRPr>
    </a:lvl7pPr>
    <a:lvl8pPr marL="14686636" algn="l" defTabSz="2098091" rtl="0" eaLnBrk="1" latinLnBrk="0" hangingPunct="1">
      <a:defRPr sz="5500" kern="1200">
        <a:solidFill>
          <a:schemeClr val="tx1"/>
        </a:solidFill>
        <a:latin typeface="+mn-lt"/>
        <a:ea typeface="+mn-ea"/>
        <a:cs typeface="+mn-cs"/>
      </a:defRPr>
    </a:lvl8pPr>
    <a:lvl9pPr marL="16784726" algn="l" defTabSz="2098091" rtl="0" eaLnBrk="1" latinLnBrk="0" hangingPunct="1">
      <a:defRPr sz="5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3AC42E9B-C103-384D-9B74-0B54F1F361F8}" type="slidenum">
              <a:rPr lang="de-DE" smtClean="0"/>
              <a:pPr/>
              <a:t>1</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31" name="Picture 7"/>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2089150" y="787625"/>
            <a:ext cx="18085426" cy="1728000"/>
          </a:xfrm>
          <a:prstGeom prst="rect">
            <a:avLst/>
          </a:prstGeom>
          <a:noFill/>
          <a:ln w="9525">
            <a:noFill/>
            <a:miter lim="800000"/>
            <a:headEnd/>
            <a:tailEnd/>
          </a:ln>
        </p:spPr>
      </p:pic>
      <p:sp>
        <p:nvSpPr>
          <p:cNvPr id="9" name="Text Box 9"/>
          <p:cNvSpPr txBox="1">
            <a:spLocks noChangeArrowheads="1"/>
          </p:cNvSpPr>
          <p:nvPr userDrawn="1"/>
        </p:nvSpPr>
        <p:spPr bwMode="auto">
          <a:xfrm>
            <a:off x="19691350" y="41727623"/>
            <a:ext cx="9937856" cy="977714"/>
          </a:xfrm>
          <a:prstGeom prst="rect">
            <a:avLst/>
          </a:prstGeom>
          <a:noFill/>
          <a:ln w="9525">
            <a:noFill/>
            <a:miter lim="800000"/>
            <a:headEnd/>
            <a:tailEnd/>
          </a:ln>
          <a:effectLst/>
        </p:spPr>
        <p:txBody>
          <a:bodyPr wrap="square" lIns="419618" tIns="209809" rIns="419618" bIns="209809">
            <a:spAutoFit/>
          </a:bodyPr>
          <a:lstStyle/>
          <a:p>
            <a:pPr algn="r">
              <a:spcBef>
                <a:spcPct val="50000"/>
              </a:spcBef>
            </a:pPr>
            <a:r>
              <a:rPr lang="de-CH" sz="3600" b="1" dirty="0"/>
              <a:t>www.fhnw.ch/technik</a:t>
            </a:r>
          </a:p>
        </p:txBody>
      </p:sp>
      <p:sp>
        <p:nvSpPr>
          <p:cNvPr id="4" name="Rechteck 3"/>
          <p:cNvSpPr/>
          <p:nvPr userDrawn="1"/>
        </p:nvSpPr>
        <p:spPr>
          <a:xfrm>
            <a:off x="360000" y="3240000"/>
            <a:ext cx="2880000" cy="39960000"/>
          </a:xfrm>
          <a:prstGeom prst="rect">
            <a:avLst/>
          </a:prstGeom>
          <a:solidFill>
            <a:srgbClr val="9BEA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feld 6"/>
          <p:cNvSpPr txBox="1"/>
          <p:nvPr userDrawn="1"/>
        </p:nvSpPr>
        <p:spPr>
          <a:xfrm rot="16200000">
            <a:off x="-18249018" y="22338712"/>
            <a:ext cx="39960000" cy="1754326"/>
          </a:xfrm>
          <a:prstGeom prst="rect">
            <a:avLst/>
          </a:prstGeom>
          <a:noFill/>
        </p:spPr>
        <p:txBody>
          <a:bodyPr wrap="square" rtlCol="0">
            <a:spAutoFit/>
          </a:bodyPr>
          <a:lstStyle/>
          <a:p>
            <a:pPr algn="ctr"/>
            <a:r>
              <a:rPr lang="en-US" sz="10800" b="0" i="0" u="none" strike="noStrike" kern="1200" baseline="0" dirty="0">
                <a:solidFill>
                  <a:schemeClr val="tx1"/>
                </a:solidFill>
                <a:latin typeface="Verdana" panose="020B0604030504040204" pitchFamily="34" charset="0"/>
                <a:ea typeface="Verdana" panose="020B0604030504040204" pitchFamily="34" charset="0"/>
                <a:cs typeface="+mn-cs"/>
              </a:rPr>
              <a:t>Degree Program Electrical and Information Technology</a:t>
            </a:r>
            <a:endParaRPr lang="de-DE" sz="10800" b="0" i="0" dirty="0">
              <a:latin typeface="Verdana" panose="020B0604030504040204" pitchFamily="34" charset="0"/>
              <a:ea typeface="Verdana" panose="020B0604030504040204" pitchFamily="34" charset="0"/>
              <a:cs typeface="Verdana"/>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rtl="0" fontAlgn="base">
        <a:spcBef>
          <a:spcPct val="0"/>
        </a:spcBef>
        <a:spcAft>
          <a:spcPct val="0"/>
        </a:spcAft>
        <a:defRPr sz="20200">
          <a:solidFill>
            <a:schemeClr val="tx2"/>
          </a:solidFill>
          <a:latin typeface="+mj-lt"/>
          <a:ea typeface="+mj-ea"/>
          <a:cs typeface="+mj-cs"/>
        </a:defRPr>
      </a:lvl1pPr>
      <a:lvl2pPr algn="ctr" rtl="0" fontAlgn="base">
        <a:spcBef>
          <a:spcPct val="0"/>
        </a:spcBef>
        <a:spcAft>
          <a:spcPct val="0"/>
        </a:spcAft>
        <a:defRPr sz="20200">
          <a:solidFill>
            <a:schemeClr val="tx2"/>
          </a:solidFill>
          <a:latin typeface="Arial" charset="0"/>
        </a:defRPr>
      </a:lvl2pPr>
      <a:lvl3pPr algn="ctr" rtl="0" fontAlgn="base">
        <a:spcBef>
          <a:spcPct val="0"/>
        </a:spcBef>
        <a:spcAft>
          <a:spcPct val="0"/>
        </a:spcAft>
        <a:defRPr sz="20200">
          <a:solidFill>
            <a:schemeClr val="tx2"/>
          </a:solidFill>
          <a:latin typeface="Arial" charset="0"/>
        </a:defRPr>
      </a:lvl3pPr>
      <a:lvl4pPr algn="ctr" rtl="0" fontAlgn="base">
        <a:spcBef>
          <a:spcPct val="0"/>
        </a:spcBef>
        <a:spcAft>
          <a:spcPct val="0"/>
        </a:spcAft>
        <a:defRPr sz="20200">
          <a:solidFill>
            <a:schemeClr val="tx2"/>
          </a:solidFill>
          <a:latin typeface="Arial" charset="0"/>
        </a:defRPr>
      </a:lvl4pPr>
      <a:lvl5pPr algn="ctr" rtl="0" fontAlgn="base">
        <a:spcBef>
          <a:spcPct val="0"/>
        </a:spcBef>
        <a:spcAft>
          <a:spcPct val="0"/>
        </a:spcAft>
        <a:defRPr sz="20200">
          <a:solidFill>
            <a:schemeClr val="tx2"/>
          </a:solidFill>
          <a:latin typeface="Arial" charset="0"/>
        </a:defRPr>
      </a:lvl5pPr>
      <a:lvl6pPr marL="2098091" algn="ctr" rtl="0" fontAlgn="base">
        <a:spcBef>
          <a:spcPct val="0"/>
        </a:spcBef>
        <a:spcAft>
          <a:spcPct val="0"/>
        </a:spcAft>
        <a:defRPr sz="20200">
          <a:solidFill>
            <a:schemeClr val="tx2"/>
          </a:solidFill>
          <a:latin typeface="Arial" charset="0"/>
        </a:defRPr>
      </a:lvl6pPr>
      <a:lvl7pPr marL="4196182" algn="ctr" rtl="0" fontAlgn="base">
        <a:spcBef>
          <a:spcPct val="0"/>
        </a:spcBef>
        <a:spcAft>
          <a:spcPct val="0"/>
        </a:spcAft>
        <a:defRPr sz="20200">
          <a:solidFill>
            <a:schemeClr val="tx2"/>
          </a:solidFill>
          <a:latin typeface="Arial" charset="0"/>
        </a:defRPr>
      </a:lvl7pPr>
      <a:lvl8pPr marL="6294272" algn="ctr" rtl="0" fontAlgn="base">
        <a:spcBef>
          <a:spcPct val="0"/>
        </a:spcBef>
        <a:spcAft>
          <a:spcPct val="0"/>
        </a:spcAft>
        <a:defRPr sz="20200">
          <a:solidFill>
            <a:schemeClr val="tx2"/>
          </a:solidFill>
          <a:latin typeface="Arial" charset="0"/>
        </a:defRPr>
      </a:lvl8pPr>
      <a:lvl9pPr marL="8392363" algn="ctr" rtl="0" fontAlgn="base">
        <a:spcBef>
          <a:spcPct val="0"/>
        </a:spcBef>
        <a:spcAft>
          <a:spcPct val="0"/>
        </a:spcAft>
        <a:defRPr sz="20200">
          <a:solidFill>
            <a:schemeClr val="tx2"/>
          </a:solidFill>
          <a:latin typeface="Arial" charset="0"/>
        </a:defRPr>
      </a:lvl9pPr>
    </p:titleStyle>
    <p:bodyStyle>
      <a:lvl1pPr marL="1573568" indent="-1573568" algn="l" rtl="0" fontAlgn="base">
        <a:spcBef>
          <a:spcPct val="20000"/>
        </a:spcBef>
        <a:spcAft>
          <a:spcPct val="0"/>
        </a:spcAft>
        <a:buChar char="•"/>
        <a:defRPr sz="14700">
          <a:solidFill>
            <a:schemeClr val="tx1"/>
          </a:solidFill>
          <a:latin typeface="+mn-lt"/>
          <a:ea typeface="+mn-ea"/>
          <a:cs typeface="+mn-cs"/>
        </a:defRPr>
      </a:lvl1pPr>
      <a:lvl2pPr marL="3409398" indent="-1311307" algn="l" rtl="0" fontAlgn="base">
        <a:spcBef>
          <a:spcPct val="20000"/>
        </a:spcBef>
        <a:spcAft>
          <a:spcPct val="0"/>
        </a:spcAft>
        <a:buChar char="–"/>
        <a:defRPr sz="12800">
          <a:solidFill>
            <a:schemeClr val="tx1"/>
          </a:solidFill>
          <a:latin typeface="+mn-lt"/>
        </a:defRPr>
      </a:lvl2pPr>
      <a:lvl3pPr marL="5245227" indent="-1049045" algn="l" rtl="0" fontAlgn="base">
        <a:spcBef>
          <a:spcPct val="20000"/>
        </a:spcBef>
        <a:spcAft>
          <a:spcPct val="0"/>
        </a:spcAft>
        <a:buChar char="•"/>
        <a:defRPr sz="11000">
          <a:solidFill>
            <a:schemeClr val="tx1"/>
          </a:solidFill>
          <a:latin typeface="+mn-lt"/>
        </a:defRPr>
      </a:lvl3pPr>
      <a:lvl4pPr marL="7343318" indent="-1049045" algn="l" rtl="0" fontAlgn="base">
        <a:spcBef>
          <a:spcPct val="20000"/>
        </a:spcBef>
        <a:spcAft>
          <a:spcPct val="0"/>
        </a:spcAft>
        <a:buChar char="–"/>
        <a:defRPr sz="9200">
          <a:solidFill>
            <a:schemeClr val="tx1"/>
          </a:solidFill>
          <a:latin typeface="+mn-lt"/>
        </a:defRPr>
      </a:lvl4pPr>
      <a:lvl5pPr marL="9441409" indent="-1049045" algn="l" rtl="0" fontAlgn="base">
        <a:spcBef>
          <a:spcPct val="20000"/>
        </a:spcBef>
        <a:spcAft>
          <a:spcPct val="0"/>
        </a:spcAft>
        <a:buChar char="»"/>
        <a:defRPr sz="9200">
          <a:solidFill>
            <a:schemeClr val="tx1"/>
          </a:solidFill>
          <a:latin typeface="+mn-lt"/>
        </a:defRPr>
      </a:lvl5pPr>
      <a:lvl6pPr marL="11539499" indent="-1049045" algn="l" rtl="0" fontAlgn="base">
        <a:spcBef>
          <a:spcPct val="20000"/>
        </a:spcBef>
        <a:spcAft>
          <a:spcPct val="0"/>
        </a:spcAft>
        <a:buChar char="»"/>
        <a:defRPr sz="9200">
          <a:solidFill>
            <a:schemeClr val="tx1"/>
          </a:solidFill>
          <a:latin typeface="+mn-lt"/>
        </a:defRPr>
      </a:lvl6pPr>
      <a:lvl7pPr marL="13637590" indent="-1049045" algn="l" rtl="0" fontAlgn="base">
        <a:spcBef>
          <a:spcPct val="20000"/>
        </a:spcBef>
        <a:spcAft>
          <a:spcPct val="0"/>
        </a:spcAft>
        <a:buChar char="»"/>
        <a:defRPr sz="9200">
          <a:solidFill>
            <a:schemeClr val="tx1"/>
          </a:solidFill>
          <a:latin typeface="+mn-lt"/>
        </a:defRPr>
      </a:lvl7pPr>
      <a:lvl8pPr marL="15735681" indent="-1049045" algn="l" rtl="0" fontAlgn="base">
        <a:spcBef>
          <a:spcPct val="20000"/>
        </a:spcBef>
        <a:spcAft>
          <a:spcPct val="0"/>
        </a:spcAft>
        <a:buChar char="»"/>
        <a:defRPr sz="9200">
          <a:solidFill>
            <a:schemeClr val="tx1"/>
          </a:solidFill>
          <a:latin typeface="+mn-lt"/>
        </a:defRPr>
      </a:lvl8pPr>
      <a:lvl9pPr marL="17833772" indent="-1049045" algn="l" rtl="0" fontAlgn="base">
        <a:spcBef>
          <a:spcPct val="20000"/>
        </a:spcBef>
        <a:spcAft>
          <a:spcPct val="0"/>
        </a:spcAft>
        <a:buChar char="»"/>
        <a:defRPr sz="9200">
          <a:solidFill>
            <a:schemeClr val="tx1"/>
          </a:solidFill>
          <a:latin typeface="+mn-lt"/>
        </a:defRPr>
      </a:lvl9pPr>
    </p:bodyStyle>
    <p:otherStyle>
      <a:defPPr>
        <a:defRPr lang="de-DE"/>
      </a:defPPr>
      <a:lvl1pPr marL="0" algn="l" defTabSz="4196182" rtl="0" eaLnBrk="1" latinLnBrk="0" hangingPunct="1">
        <a:defRPr sz="8300" kern="1200">
          <a:solidFill>
            <a:schemeClr val="tx1"/>
          </a:solidFill>
          <a:latin typeface="+mn-lt"/>
          <a:ea typeface="+mn-ea"/>
          <a:cs typeface="+mn-cs"/>
        </a:defRPr>
      </a:lvl1pPr>
      <a:lvl2pPr marL="2098091" algn="l" defTabSz="4196182" rtl="0" eaLnBrk="1" latinLnBrk="0" hangingPunct="1">
        <a:defRPr sz="8300" kern="1200">
          <a:solidFill>
            <a:schemeClr val="tx1"/>
          </a:solidFill>
          <a:latin typeface="+mn-lt"/>
          <a:ea typeface="+mn-ea"/>
          <a:cs typeface="+mn-cs"/>
        </a:defRPr>
      </a:lvl2pPr>
      <a:lvl3pPr marL="4196182" algn="l" defTabSz="4196182" rtl="0" eaLnBrk="1" latinLnBrk="0" hangingPunct="1">
        <a:defRPr sz="8300" kern="1200">
          <a:solidFill>
            <a:schemeClr val="tx1"/>
          </a:solidFill>
          <a:latin typeface="+mn-lt"/>
          <a:ea typeface="+mn-ea"/>
          <a:cs typeface="+mn-cs"/>
        </a:defRPr>
      </a:lvl3pPr>
      <a:lvl4pPr marL="6294272" algn="l" defTabSz="4196182" rtl="0" eaLnBrk="1" latinLnBrk="0" hangingPunct="1">
        <a:defRPr sz="8300" kern="1200">
          <a:solidFill>
            <a:schemeClr val="tx1"/>
          </a:solidFill>
          <a:latin typeface="+mn-lt"/>
          <a:ea typeface="+mn-ea"/>
          <a:cs typeface="+mn-cs"/>
        </a:defRPr>
      </a:lvl4pPr>
      <a:lvl5pPr marL="8392363" algn="l" defTabSz="4196182" rtl="0" eaLnBrk="1" latinLnBrk="0" hangingPunct="1">
        <a:defRPr sz="8300" kern="1200">
          <a:solidFill>
            <a:schemeClr val="tx1"/>
          </a:solidFill>
          <a:latin typeface="+mn-lt"/>
          <a:ea typeface="+mn-ea"/>
          <a:cs typeface="+mn-cs"/>
        </a:defRPr>
      </a:lvl5pPr>
      <a:lvl6pPr marL="10490454" algn="l" defTabSz="4196182" rtl="0" eaLnBrk="1" latinLnBrk="0" hangingPunct="1">
        <a:defRPr sz="8300" kern="1200">
          <a:solidFill>
            <a:schemeClr val="tx1"/>
          </a:solidFill>
          <a:latin typeface="+mn-lt"/>
          <a:ea typeface="+mn-ea"/>
          <a:cs typeface="+mn-cs"/>
        </a:defRPr>
      </a:lvl6pPr>
      <a:lvl7pPr marL="12588545" algn="l" defTabSz="4196182" rtl="0" eaLnBrk="1" latinLnBrk="0" hangingPunct="1">
        <a:defRPr sz="8300" kern="1200">
          <a:solidFill>
            <a:schemeClr val="tx1"/>
          </a:solidFill>
          <a:latin typeface="+mn-lt"/>
          <a:ea typeface="+mn-ea"/>
          <a:cs typeface="+mn-cs"/>
        </a:defRPr>
      </a:lvl7pPr>
      <a:lvl8pPr marL="14686636" algn="l" defTabSz="4196182" rtl="0" eaLnBrk="1" latinLnBrk="0" hangingPunct="1">
        <a:defRPr sz="8300" kern="1200">
          <a:solidFill>
            <a:schemeClr val="tx1"/>
          </a:solidFill>
          <a:latin typeface="+mn-lt"/>
          <a:ea typeface="+mn-ea"/>
          <a:cs typeface="+mn-cs"/>
        </a:defRPr>
      </a:lvl8pPr>
      <a:lvl9pPr marL="16784726" algn="l" defTabSz="4196182"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4298950" y="14901193"/>
            <a:ext cx="11880000" cy="5847755"/>
          </a:xfrm>
          <a:prstGeom prst="rect">
            <a:avLst/>
          </a:prstGeom>
          <a:noFill/>
          <a:ln>
            <a:solidFill>
              <a:schemeClr val="bg1"/>
            </a:solidFill>
          </a:ln>
        </p:spPr>
        <p:txBody>
          <a:bodyPr wrap="square" rtlCol="0">
            <a:spAutoFit/>
          </a:bodyPr>
          <a:lstStyle/>
          <a:p>
            <a:pPr algn="just"/>
            <a:r>
              <a:rPr lang="en-US" sz="5000" dirty="0">
                <a:latin typeface="Verdana"/>
                <a:cs typeface="Verdana"/>
              </a:rPr>
              <a:t>Introduction</a:t>
            </a:r>
          </a:p>
          <a:p>
            <a:pPr algn="just"/>
            <a:endParaRPr lang="de-DE" sz="3600" dirty="0">
              <a:latin typeface="Verdana"/>
              <a:cs typeface="Verdana"/>
            </a:endParaRPr>
          </a:p>
          <a:p>
            <a:pPr algn="just"/>
            <a:r>
              <a:rPr lang="en-US" sz="3600" dirty="0">
                <a:latin typeface="Verdana"/>
              </a:rPr>
              <a:t>A dedicated hardware image processing algorithm using FPGA was implemented that is scalable onto multiple FPGAs. In a first run High Level Synthesis was used to describe a Wallis local contrast enhancement filter in C/C++ language that was then synthesized to hardware description language. To further improve throughput a VHDL solution was implemented.</a:t>
            </a:r>
          </a:p>
        </p:txBody>
      </p:sp>
      <p:sp>
        <p:nvSpPr>
          <p:cNvPr id="4" name="Textfeld 3"/>
          <p:cNvSpPr txBox="1"/>
          <p:nvPr/>
        </p:nvSpPr>
        <p:spPr>
          <a:xfrm>
            <a:off x="17260150" y="38447809"/>
            <a:ext cx="11880000" cy="2308324"/>
          </a:xfrm>
          <a:prstGeom prst="rect">
            <a:avLst/>
          </a:prstGeom>
          <a:noFill/>
          <a:ln w="57150" cmpd="sng">
            <a:solidFill>
              <a:schemeClr val="tx1"/>
            </a:solidFill>
            <a:prstDash val="solid"/>
          </a:ln>
        </p:spPr>
        <p:txBody>
          <a:bodyPr wrap="square" rtlCol="0">
            <a:spAutoFit/>
          </a:bodyPr>
          <a:lstStyle/>
          <a:p>
            <a:pPr marL="685800" indent="-685800">
              <a:buFont typeface="Wingdings" panose="05000000000000000000" pitchFamily="2" charset="2"/>
              <a:buChar char="§"/>
            </a:pPr>
            <a:r>
              <a:rPr lang="en-US" sz="4800" dirty="0">
                <a:latin typeface="Verdana"/>
              </a:rPr>
              <a:t>FPGA programmed using C/C++</a:t>
            </a:r>
          </a:p>
          <a:p>
            <a:pPr marL="685800" indent="-685800">
              <a:buFont typeface="Wingdings" panose="05000000000000000000" pitchFamily="2" charset="2"/>
              <a:buChar char="§"/>
            </a:pPr>
            <a:r>
              <a:rPr lang="en-US" sz="4800" dirty="0">
                <a:latin typeface="Verdana"/>
              </a:rPr>
              <a:t>1500MP processing within 3s</a:t>
            </a:r>
          </a:p>
          <a:p>
            <a:pPr marL="685800" indent="-685800">
              <a:buFont typeface="Wingdings" panose="05000000000000000000" pitchFamily="2" charset="2"/>
              <a:buChar char="§"/>
            </a:pPr>
            <a:r>
              <a:rPr lang="en-US" sz="4800" dirty="0">
                <a:latin typeface="Verdana"/>
              </a:rPr>
              <a:t>Throughput: 500Mp/s (4 FPGAs)</a:t>
            </a:r>
          </a:p>
        </p:txBody>
      </p:sp>
      <p:sp>
        <p:nvSpPr>
          <p:cNvPr id="7" name="Textfeld 6"/>
          <p:cNvSpPr txBox="1"/>
          <p:nvPr/>
        </p:nvSpPr>
        <p:spPr>
          <a:xfrm>
            <a:off x="4298949" y="14007480"/>
            <a:ext cx="24839999" cy="461665"/>
          </a:xfrm>
          <a:prstGeom prst="rect">
            <a:avLst/>
          </a:prstGeom>
          <a:noFill/>
          <a:ln>
            <a:solidFill>
              <a:schemeClr val="bg1"/>
            </a:solidFill>
          </a:ln>
        </p:spPr>
        <p:txBody>
          <a:bodyPr wrap="square" rtlCol="0">
            <a:spAutoFit/>
          </a:bodyPr>
          <a:lstStyle/>
          <a:p>
            <a:r>
              <a:rPr lang="de-DE" sz="2400" dirty="0">
                <a:latin typeface="Verdana"/>
                <a:cs typeface="Verdana"/>
              </a:rPr>
              <a:t>Fig. 1-3: </a:t>
            </a:r>
            <a:r>
              <a:rPr lang="en-US" sz="2400" dirty="0">
                <a:latin typeface="Verdana"/>
                <a:cs typeface="Verdana"/>
              </a:rPr>
              <a:t>Original image processed with the Wallis filter on the FPGA produces the output image with a local contrast enhancement </a:t>
            </a:r>
            <a:endParaRPr lang="de-DE" sz="2400" dirty="0">
              <a:latin typeface="Verdana"/>
              <a:cs typeface="Verdana"/>
            </a:endParaRPr>
          </a:p>
        </p:txBody>
      </p:sp>
      <p:pic>
        <p:nvPicPr>
          <p:cNvPr id="8" name="Bil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949" y="8553590"/>
            <a:ext cx="6206157" cy="5092700"/>
          </a:xfrm>
          <a:prstGeom prst="rect">
            <a:avLst/>
          </a:prstGeom>
        </p:spPr>
      </p:pic>
      <p:pic>
        <p:nvPicPr>
          <p:cNvPr id="10" name="Bild 9"/>
          <p:cNvPicPr>
            <a:picLocks/>
          </p:cNvPicPr>
          <p:nvPr/>
        </p:nvPicPr>
        <p:blipFill>
          <a:blip r:embed="rId4">
            <a:extLst>
              <a:ext uri="{28A0092B-C50C-407E-A947-70E740481C1C}">
                <a14:useLocalDpi xmlns:a14="http://schemas.microsoft.com/office/drawing/2010/main" val="0"/>
              </a:ext>
            </a:extLst>
          </a:blip>
          <a:stretch>
            <a:fillRect/>
          </a:stretch>
        </p:blipFill>
        <p:spPr>
          <a:xfrm>
            <a:off x="22882680" y="8553590"/>
            <a:ext cx="6249144" cy="5094000"/>
          </a:xfrm>
          <a:prstGeom prst="rect">
            <a:avLst/>
          </a:prstGeom>
        </p:spPr>
      </p:pic>
      <p:sp>
        <p:nvSpPr>
          <p:cNvPr id="11" name="Rechteck 10"/>
          <p:cNvSpPr/>
          <p:nvPr/>
        </p:nvSpPr>
        <p:spPr>
          <a:xfrm>
            <a:off x="4481028" y="30384063"/>
            <a:ext cx="11880000" cy="8063746"/>
          </a:xfrm>
          <a:prstGeom prst="rect">
            <a:avLst/>
          </a:prstGeom>
        </p:spPr>
        <p:txBody>
          <a:bodyPr wrap="square">
            <a:spAutoFit/>
          </a:bodyPr>
          <a:lstStyle/>
          <a:p>
            <a:pPr algn="just"/>
            <a:r>
              <a:rPr lang="en-US" sz="5000" dirty="0">
                <a:latin typeface="Verdana"/>
                <a:cs typeface="Verdana"/>
              </a:rPr>
              <a:t>Results</a:t>
            </a:r>
          </a:p>
          <a:p>
            <a:pPr algn="just"/>
            <a:endParaRPr lang="de-DE" sz="3600" dirty="0">
              <a:latin typeface="Verdana"/>
              <a:cs typeface="Verdana"/>
            </a:endParaRPr>
          </a:p>
          <a:p>
            <a:pPr algn="just"/>
            <a:r>
              <a:rPr lang="en-US" sz="3600" dirty="0">
                <a:latin typeface="Verdana"/>
              </a:rPr>
              <a:t>The result is a complete image processing pipeline that begins on a PC where the input image is sent via Ethernet to the FPGA where it is processed and sent pack to the PC. The achieved image throughput is 4.1MB/s primarily limited by the image processing core (fig. 4). The Wallis filter core alone is capable of processing up to 125Mp/s on the input. Concepts on scalability show how the processing power of FPGAs can be exploited if multiple image processing cores were implemented on one FPGA and also multiple FPGAs would work on a network (fig. 5). </a:t>
            </a:r>
            <a:endParaRPr lang="en-US" sz="3600" baseline="0" dirty="0">
              <a:latin typeface="Verdana"/>
              <a:cs typeface="Verdana"/>
            </a:endParaRPr>
          </a:p>
        </p:txBody>
      </p:sp>
      <p:sp>
        <p:nvSpPr>
          <p:cNvPr id="12" name="Textplatzhalter 1"/>
          <p:cNvSpPr txBox="1">
            <a:spLocks/>
          </p:cNvSpPr>
          <p:nvPr/>
        </p:nvSpPr>
        <p:spPr>
          <a:xfrm>
            <a:off x="3384550" y="39085837"/>
            <a:ext cx="10210800" cy="4000500"/>
          </a:xfrm>
          <a:prstGeom prst="rect">
            <a:avLst/>
          </a:prstGeom>
        </p:spPr>
        <p:txBody>
          <a:bodyPr lIns="419618" tIns="209809" rIns="419618" bIns="209809"/>
          <a:lstStyle/>
          <a:p>
            <a:pPr marL="1573568" marR="0" lvl="0" indent="-1573568" algn="l" defTabSz="828675" rtl="0" eaLnBrk="1" fontAlgn="base" latinLnBrk="0" hangingPunct="1">
              <a:lnSpc>
                <a:spcPct val="100000"/>
              </a:lnSpc>
              <a:spcBef>
                <a:spcPct val="20000"/>
              </a:spcBef>
              <a:spcAft>
                <a:spcPct val="0"/>
              </a:spcAft>
              <a:buClrTx/>
              <a:buSzTx/>
              <a:buFontTx/>
              <a:buNone/>
              <a:tabLst/>
              <a:defRPr/>
            </a:pPr>
            <a:r>
              <a:rPr kumimoji="0" lang="en-US" sz="3600" b="1" i="0" u="none" strike="noStrike" kern="0" cap="none" spc="0" normalizeH="0" baseline="0" noProof="0" dirty="0">
                <a:ln>
                  <a:noFill/>
                </a:ln>
                <a:solidFill>
                  <a:schemeClr val="tx1"/>
                </a:solidFill>
                <a:effectLst/>
                <a:uLnTx/>
                <a:uFillTx/>
                <a:latin typeface="+mn-lt"/>
                <a:ea typeface="+mn-ea"/>
                <a:cs typeface="+mn-cs"/>
              </a:rPr>
              <a:t>Students:</a:t>
            </a:r>
            <a:r>
              <a:rPr kumimoji="0" lang="en-US" sz="3600" b="0" i="0" u="none" strike="noStrike" kern="0" cap="none" spc="0" normalizeH="0" baseline="0" noProof="0" dirty="0">
                <a:ln>
                  <a:noFill/>
                </a:ln>
                <a:solidFill>
                  <a:schemeClr val="tx1"/>
                </a:solidFill>
                <a:effectLst/>
                <a:uLnTx/>
                <a:uFillTx/>
                <a:latin typeface="+mn-lt"/>
                <a:ea typeface="+mn-ea"/>
                <a:cs typeface="+mn-cs"/>
              </a:rPr>
              <a:t>  	Noah Hütter &amp; Jan Stocker</a:t>
            </a:r>
          </a:p>
          <a:p>
            <a:pPr marL="1573568" marR="0" lvl="0" indent="-1573568" algn="l" defTabSz="828675" rtl="0" eaLnBrk="1" fontAlgn="base" latinLnBrk="0" hangingPunct="1">
              <a:lnSpc>
                <a:spcPct val="100000"/>
              </a:lnSpc>
              <a:spcBef>
                <a:spcPct val="20000"/>
              </a:spcBef>
              <a:spcAft>
                <a:spcPct val="0"/>
              </a:spcAft>
              <a:buClrTx/>
              <a:buSzTx/>
              <a:buFontTx/>
              <a:buNone/>
              <a:tabLst/>
              <a:defRPr/>
            </a:pPr>
            <a:r>
              <a:rPr kumimoji="0" lang="en-US" sz="3600" b="1" i="0" u="none" strike="noStrike" kern="0" cap="none" spc="0" normalizeH="0" baseline="0" noProof="0" dirty="0">
                <a:ln>
                  <a:noFill/>
                </a:ln>
                <a:solidFill>
                  <a:schemeClr val="tx1"/>
                </a:solidFill>
                <a:effectLst/>
                <a:uLnTx/>
                <a:uFillTx/>
                <a:latin typeface="+mn-lt"/>
                <a:ea typeface="+mn-ea"/>
                <a:cs typeface="+mn-cs"/>
              </a:rPr>
              <a:t>Customer:	</a:t>
            </a:r>
            <a:r>
              <a:rPr lang="en-US" sz="3600" kern="0" dirty="0" err="1">
                <a:latin typeface="+mn-lt"/>
              </a:rPr>
              <a:t>Nomoko</a:t>
            </a:r>
            <a:r>
              <a:rPr lang="en-US" sz="3600" kern="0" dirty="0">
                <a:latin typeface="+mn-lt"/>
              </a:rPr>
              <a:t> AG</a:t>
            </a:r>
            <a:endParaRPr kumimoji="0" lang="en-US" sz="3600" b="0" i="0" u="none" strike="noStrike" kern="0" cap="none" spc="0" normalizeH="0" baseline="0" noProof="0" dirty="0">
              <a:ln>
                <a:noFill/>
              </a:ln>
              <a:solidFill>
                <a:schemeClr val="tx1"/>
              </a:solidFill>
              <a:effectLst/>
              <a:uLnTx/>
              <a:uFillTx/>
              <a:latin typeface="+mn-lt"/>
              <a:ea typeface="+mn-ea"/>
              <a:cs typeface="+mn-cs"/>
            </a:endParaRPr>
          </a:p>
          <a:p>
            <a:pPr marL="1573568" marR="0" lvl="0" indent="-1573568" algn="l" defTabSz="828675" rtl="0" eaLnBrk="1" fontAlgn="base" latinLnBrk="0" hangingPunct="1">
              <a:lnSpc>
                <a:spcPct val="100000"/>
              </a:lnSpc>
              <a:spcBef>
                <a:spcPct val="20000"/>
              </a:spcBef>
              <a:spcAft>
                <a:spcPct val="0"/>
              </a:spcAft>
              <a:buClrTx/>
              <a:buSzTx/>
              <a:buFontTx/>
              <a:buNone/>
              <a:tabLst/>
              <a:defRPr/>
            </a:pPr>
            <a:r>
              <a:rPr kumimoji="0" lang="en-US" sz="3600" b="1" i="0" u="none" strike="noStrike" kern="0" cap="none" spc="0" normalizeH="0" baseline="0" noProof="0" dirty="0">
                <a:ln>
                  <a:noFill/>
                </a:ln>
                <a:solidFill>
                  <a:schemeClr val="tx1"/>
                </a:solidFill>
                <a:effectLst/>
                <a:uLnTx/>
                <a:uFillTx/>
                <a:latin typeface="+mn-lt"/>
                <a:ea typeface="+mn-ea"/>
                <a:cs typeface="+mn-cs"/>
              </a:rPr>
              <a:t>Expert:		</a:t>
            </a:r>
            <a:r>
              <a:rPr kumimoji="0" lang="en-US" sz="3600" b="0" i="0" u="none" strike="noStrike" kern="0" cap="none" spc="0" normalizeH="0" baseline="0" noProof="0" dirty="0">
                <a:ln>
                  <a:noFill/>
                </a:ln>
                <a:solidFill>
                  <a:schemeClr val="tx1"/>
                </a:solidFill>
                <a:effectLst/>
                <a:uLnTx/>
                <a:uFillTx/>
                <a:latin typeface="+mn-lt"/>
                <a:ea typeface="+mn-ea"/>
                <a:cs typeface="+mn-cs"/>
              </a:rPr>
              <a:t>Dr</a:t>
            </a:r>
            <a:r>
              <a:rPr lang="en-US" sz="3600" kern="0" dirty="0">
                <a:latin typeface="+mn-lt"/>
              </a:rPr>
              <a:t>. </a:t>
            </a:r>
            <a:r>
              <a:rPr lang="en-US" sz="3600" kern="0" dirty="0" err="1">
                <a:latin typeface="+mn-lt"/>
              </a:rPr>
              <a:t>Jürg</a:t>
            </a:r>
            <a:r>
              <a:rPr lang="en-US" sz="3600" kern="0" dirty="0">
                <a:latin typeface="+mn-lt"/>
              </a:rPr>
              <a:t> M. </a:t>
            </a:r>
            <a:r>
              <a:rPr lang="en-US" sz="3600" kern="0" dirty="0" err="1">
                <a:latin typeface="+mn-lt"/>
              </a:rPr>
              <a:t>Stettbacher</a:t>
            </a:r>
            <a:endParaRPr kumimoji="0" lang="en-US" sz="3600" b="0" i="0" u="none" strike="noStrike" kern="0" cap="none" spc="0" normalizeH="0" baseline="0" noProof="0" dirty="0">
              <a:ln>
                <a:noFill/>
              </a:ln>
              <a:solidFill>
                <a:schemeClr val="tx1"/>
              </a:solidFill>
              <a:effectLst/>
              <a:uLnTx/>
              <a:uFillTx/>
              <a:latin typeface="+mn-lt"/>
              <a:ea typeface="+mn-ea"/>
              <a:cs typeface="+mn-cs"/>
            </a:endParaRPr>
          </a:p>
          <a:p>
            <a:pPr marL="1573568" marR="0" lvl="0" indent="-1573568" algn="l" defTabSz="828675" rtl="0" eaLnBrk="1" fontAlgn="base" latinLnBrk="0" hangingPunct="1">
              <a:lnSpc>
                <a:spcPct val="100000"/>
              </a:lnSpc>
              <a:spcBef>
                <a:spcPct val="20000"/>
              </a:spcBef>
              <a:spcAft>
                <a:spcPct val="0"/>
              </a:spcAft>
              <a:buClrTx/>
              <a:buSzTx/>
              <a:buFontTx/>
              <a:buNone/>
              <a:tabLst/>
              <a:defRPr/>
            </a:pPr>
            <a:r>
              <a:rPr kumimoji="0" lang="en-US" sz="3600" b="1" i="0" u="none" strike="noStrike" kern="0" cap="none" spc="0" normalizeH="0" baseline="0" noProof="0" dirty="0">
                <a:ln>
                  <a:noFill/>
                </a:ln>
                <a:solidFill>
                  <a:schemeClr val="tx1"/>
                </a:solidFill>
                <a:effectLst/>
                <a:uLnTx/>
                <a:uFillTx/>
                <a:latin typeface="+mn-lt"/>
                <a:ea typeface="+mn-ea"/>
                <a:cs typeface="+mn-cs"/>
              </a:rPr>
              <a:t>Examiner: 	</a:t>
            </a:r>
            <a:r>
              <a:rPr kumimoji="0" lang="en-US" sz="3600" b="0" i="0" u="none" strike="noStrike" kern="0" cap="none" spc="0" normalizeH="0" baseline="0" noProof="0" dirty="0">
                <a:ln>
                  <a:noFill/>
                </a:ln>
                <a:solidFill>
                  <a:schemeClr val="tx1"/>
                </a:solidFill>
                <a:effectLst/>
                <a:uLnTx/>
                <a:uFillTx/>
                <a:latin typeface="+mn-lt"/>
                <a:ea typeface="+mn-ea"/>
                <a:cs typeface="+mn-cs"/>
              </a:rPr>
              <a:t>Michael Pichler</a:t>
            </a:r>
          </a:p>
          <a:p>
            <a:pPr marL="1573568" marR="0" lvl="0" indent="-1573568" algn="l" defTabSz="828675" rtl="0" eaLnBrk="1" fontAlgn="base" latinLnBrk="0" hangingPunct="1">
              <a:lnSpc>
                <a:spcPct val="100000"/>
              </a:lnSpc>
              <a:spcBef>
                <a:spcPct val="20000"/>
              </a:spcBef>
              <a:spcAft>
                <a:spcPct val="0"/>
              </a:spcAft>
              <a:buClrTx/>
              <a:buSzTx/>
              <a:buFontTx/>
              <a:buNone/>
              <a:tabLst/>
              <a:defRPr/>
            </a:pPr>
            <a:r>
              <a:rPr lang="en-US" sz="3600" kern="0" noProof="0" dirty="0">
                <a:latin typeface="+mn-lt"/>
              </a:rPr>
              <a:t>			</a:t>
            </a:r>
            <a:r>
              <a:rPr lang="en-US" sz="3600" kern="0" dirty="0">
                <a:latin typeface="+mn-lt"/>
              </a:rPr>
              <a:t>michael.pichler@fhnw.ch</a:t>
            </a:r>
            <a:endParaRPr kumimoji="0" lang="en-US" sz="6400" b="0" i="0" u="none" strike="noStrike" kern="0" cap="none" spc="0" normalizeH="0" baseline="0" noProof="0" dirty="0">
              <a:ln>
                <a:noFill/>
              </a:ln>
              <a:solidFill>
                <a:schemeClr val="tx1"/>
              </a:solidFill>
              <a:effectLst/>
              <a:uLnTx/>
              <a:uFillTx/>
              <a:latin typeface="+mn-lt"/>
              <a:ea typeface="+mn-ea"/>
              <a:cs typeface="+mn-cs"/>
            </a:endParaRPr>
          </a:p>
        </p:txBody>
      </p:sp>
      <p:sp>
        <p:nvSpPr>
          <p:cNvPr id="13" name="Textfeld 12"/>
          <p:cNvSpPr txBox="1"/>
          <p:nvPr/>
        </p:nvSpPr>
        <p:spPr>
          <a:xfrm>
            <a:off x="23328262" y="1252537"/>
            <a:ext cx="4844981" cy="1200329"/>
          </a:xfrm>
          <a:prstGeom prst="rect">
            <a:avLst/>
          </a:prstGeom>
          <a:noFill/>
        </p:spPr>
        <p:txBody>
          <a:bodyPr wrap="none" rtlCol="0">
            <a:spAutoFit/>
          </a:bodyPr>
          <a:lstStyle/>
          <a:p>
            <a:r>
              <a:rPr lang="en-US" sz="3600" dirty="0"/>
              <a:t>Exhibitor-Nr</a:t>
            </a:r>
            <a:r>
              <a:rPr lang="de-DE" sz="4800" dirty="0"/>
              <a:t>. </a:t>
            </a:r>
            <a:r>
              <a:rPr lang="de-DE" sz="7200" dirty="0"/>
              <a:t>E-11</a:t>
            </a:r>
          </a:p>
        </p:txBody>
      </p:sp>
      <p:sp>
        <p:nvSpPr>
          <p:cNvPr id="14" name="Textfeld 13"/>
          <p:cNvSpPr txBox="1"/>
          <p:nvPr/>
        </p:nvSpPr>
        <p:spPr>
          <a:xfrm>
            <a:off x="4320000" y="3239999"/>
            <a:ext cx="24840000" cy="4708981"/>
          </a:xfrm>
          <a:prstGeom prst="rect">
            <a:avLst/>
          </a:prstGeom>
          <a:noFill/>
          <a:ln>
            <a:solidFill>
              <a:schemeClr val="bg1"/>
            </a:solidFill>
          </a:ln>
        </p:spPr>
        <p:txBody>
          <a:bodyPr wrap="square" rtlCol="0">
            <a:spAutoFit/>
          </a:bodyPr>
          <a:lstStyle/>
          <a:p>
            <a:r>
              <a:rPr lang="en-US" sz="10000" b="1" dirty="0">
                <a:latin typeface="Verdana"/>
              </a:rPr>
              <a:t>Distributed FPGA for Enhanced Image Processing</a:t>
            </a:r>
            <a:endParaRPr lang="de-DE" sz="10000" b="1" i="0" dirty="0">
              <a:latin typeface="Verdana"/>
              <a:cs typeface="Verdana"/>
            </a:endParaRPr>
          </a:p>
          <a:p>
            <a:r>
              <a:rPr lang="en-US" sz="5000" b="1" dirty="0">
                <a:latin typeface="Verdana"/>
                <a:cs typeface="Verdana"/>
              </a:rPr>
              <a:t>Local contrast enhancement using a Wallis filter on multiple FPGAs with images of a resolution of 1500MP for use in virtual reality </a:t>
            </a:r>
            <a:endParaRPr lang="de-DE" sz="5000" b="1" i="0" dirty="0">
              <a:latin typeface="Verdana"/>
              <a:cs typeface="Verdana"/>
            </a:endParaRPr>
          </a:p>
        </p:txBody>
      </p:sp>
      <p:pic>
        <p:nvPicPr>
          <p:cNvPr id="19" name="Grafik 18">
            <a:extLst>
              <a:ext uri="{FF2B5EF4-FFF2-40B4-BE49-F238E27FC236}">
                <a16:creationId xmlns:a16="http://schemas.microsoft.com/office/drawing/2014/main" id="{412EA879-0A39-495F-BDB3-3A20E42300F7}"/>
              </a:ext>
            </a:extLst>
          </p:cNvPr>
          <p:cNvPicPr>
            <a:picLocks noChangeAspect="1"/>
          </p:cNvPicPr>
          <p:nvPr/>
        </p:nvPicPr>
        <p:blipFill>
          <a:blip r:embed="rId5"/>
          <a:stretch>
            <a:fillRect/>
          </a:stretch>
        </p:blipFill>
        <p:spPr>
          <a:xfrm>
            <a:off x="17376149" y="28544650"/>
            <a:ext cx="11736000" cy="7897966"/>
          </a:xfrm>
          <a:prstGeom prst="rect">
            <a:avLst/>
          </a:prstGeom>
        </p:spPr>
      </p:pic>
      <p:pic>
        <p:nvPicPr>
          <p:cNvPr id="21" name="Grafik 20">
            <a:extLst>
              <a:ext uri="{FF2B5EF4-FFF2-40B4-BE49-F238E27FC236}">
                <a16:creationId xmlns:a16="http://schemas.microsoft.com/office/drawing/2014/main" id="{9A09EB7B-E54A-4AB6-9629-D27F1107996E}"/>
              </a:ext>
            </a:extLst>
          </p:cNvPr>
          <p:cNvPicPr>
            <a:picLocks noChangeAspect="1"/>
          </p:cNvPicPr>
          <p:nvPr/>
        </p:nvPicPr>
        <p:blipFill>
          <a:blip r:embed="rId6"/>
          <a:stretch>
            <a:fillRect/>
          </a:stretch>
        </p:blipFill>
        <p:spPr>
          <a:xfrm>
            <a:off x="17257980" y="15117217"/>
            <a:ext cx="11736000" cy="5007360"/>
          </a:xfrm>
          <a:prstGeom prst="rect">
            <a:avLst/>
          </a:prstGeom>
        </p:spPr>
      </p:pic>
      <p:sp>
        <p:nvSpPr>
          <p:cNvPr id="23" name="Textfeld 22">
            <a:extLst>
              <a:ext uri="{FF2B5EF4-FFF2-40B4-BE49-F238E27FC236}">
                <a16:creationId xmlns:a16="http://schemas.microsoft.com/office/drawing/2014/main" id="{4F5069EC-C250-4E33-A20B-79B768828229}"/>
              </a:ext>
            </a:extLst>
          </p:cNvPr>
          <p:cNvSpPr txBox="1"/>
          <p:nvPr/>
        </p:nvSpPr>
        <p:spPr>
          <a:xfrm>
            <a:off x="17260150" y="21532888"/>
            <a:ext cx="11880000" cy="6401753"/>
          </a:xfrm>
          <a:prstGeom prst="rect">
            <a:avLst/>
          </a:prstGeom>
          <a:noFill/>
          <a:ln>
            <a:solidFill>
              <a:schemeClr val="bg1"/>
            </a:solidFill>
          </a:ln>
        </p:spPr>
        <p:txBody>
          <a:bodyPr wrap="square" rtlCol="0">
            <a:spAutoFit/>
          </a:bodyPr>
          <a:lstStyle/>
          <a:p>
            <a:pPr algn="just"/>
            <a:r>
              <a:rPr lang="de-DE" sz="5000" dirty="0">
                <a:latin typeface="Verdana"/>
                <a:cs typeface="Verdana"/>
              </a:rPr>
              <a:t>FPGA vs. CPU</a:t>
            </a:r>
          </a:p>
          <a:p>
            <a:pPr algn="just"/>
            <a:endParaRPr lang="de-DE" sz="3600" dirty="0">
              <a:latin typeface="Verdana"/>
              <a:cs typeface="Verdana"/>
            </a:endParaRPr>
          </a:p>
          <a:p>
            <a:pPr algn="just"/>
            <a:r>
              <a:rPr lang="de-CH" sz="3600" dirty="0">
                <a:latin typeface="Verdana"/>
              </a:rPr>
              <a:t>A benchmark </a:t>
            </a:r>
            <a:r>
              <a:rPr lang="en-US" sz="3600" dirty="0">
                <a:latin typeface="Verdana"/>
              </a:rPr>
              <a:t>shows the performance differences between a CPU based and FPGA based solution (fig. 6). The throughput of both FPGA implementations (VHDL and HLS 256bit) can be improved by implementing the Wallis filter multiple times on one FPGA. By implementing the HLS solution twice or the VHDL solution three times, a regular CPU could already be </a:t>
            </a:r>
            <a:r>
              <a:rPr lang="en-US" sz="3600" dirty="0" err="1">
                <a:latin typeface="Verdana"/>
              </a:rPr>
              <a:t>outrunned</a:t>
            </a:r>
            <a:r>
              <a:rPr lang="en-US" sz="3600" dirty="0">
                <a:latin typeface="Verdana"/>
              </a:rPr>
              <a:t> by one FPGA.</a:t>
            </a:r>
          </a:p>
        </p:txBody>
      </p:sp>
      <p:sp>
        <p:nvSpPr>
          <p:cNvPr id="24" name="Textfeld 23">
            <a:extLst>
              <a:ext uri="{FF2B5EF4-FFF2-40B4-BE49-F238E27FC236}">
                <a16:creationId xmlns:a16="http://schemas.microsoft.com/office/drawing/2014/main" id="{DD54B3E3-9A37-444D-94AF-B8BA210B4C7D}"/>
              </a:ext>
            </a:extLst>
          </p:cNvPr>
          <p:cNvSpPr txBox="1"/>
          <p:nvPr/>
        </p:nvSpPr>
        <p:spPr>
          <a:xfrm>
            <a:off x="4481027" y="29489200"/>
            <a:ext cx="11646363" cy="461665"/>
          </a:xfrm>
          <a:prstGeom prst="rect">
            <a:avLst/>
          </a:prstGeom>
          <a:noFill/>
          <a:ln>
            <a:solidFill>
              <a:schemeClr val="bg1"/>
            </a:solidFill>
          </a:ln>
        </p:spPr>
        <p:txBody>
          <a:bodyPr wrap="square" rtlCol="0">
            <a:spAutoFit/>
          </a:bodyPr>
          <a:lstStyle/>
          <a:p>
            <a:r>
              <a:rPr lang="de-DE" sz="2400" dirty="0">
                <a:latin typeface="Verdana"/>
                <a:cs typeface="Verdana"/>
              </a:rPr>
              <a:t>Fig 4: </a:t>
            </a:r>
            <a:r>
              <a:rPr lang="en-US" sz="2400" dirty="0">
                <a:latin typeface="Verdana"/>
                <a:cs typeface="Verdana"/>
              </a:rPr>
              <a:t>Throughput of the FPGA implementations</a:t>
            </a:r>
            <a:endParaRPr lang="de-DE" sz="2400" dirty="0">
              <a:latin typeface="Verdana"/>
              <a:cs typeface="Verdana"/>
            </a:endParaRPr>
          </a:p>
        </p:txBody>
      </p:sp>
      <p:sp>
        <p:nvSpPr>
          <p:cNvPr id="25" name="Textfeld 24">
            <a:extLst>
              <a:ext uri="{FF2B5EF4-FFF2-40B4-BE49-F238E27FC236}">
                <a16:creationId xmlns:a16="http://schemas.microsoft.com/office/drawing/2014/main" id="{AF94E29A-FFB0-4BCD-B2BF-29FB74CE0CA2}"/>
              </a:ext>
            </a:extLst>
          </p:cNvPr>
          <p:cNvSpPr txBox="1"/>
          <p:nvPr/>
        </p:nvSpPr>
        <p:spPr>
          <a:xfrm>
            <a:off x="17257980" y="20399896"/>
            <a:ext cx="11880000" cy="461665"/>
          </a:xfrm>
          <a:prstGeom prst="rect">
            <a:avLst/>
          </a:prstGeom>
          <a:noFill/>
          <a:ln>
            <a:solidFill>
              <a:schemeClr val="bg1"/>
            </a:solidFill>
          </a:ln>
        </p:spPr>
        <p:txBody>
          <a:bodyPr wrap="square" rtlCol="0">
            <a:spAutoFit/>
          </a:bodyPr>
          <a:lstStyle/>
          <a:p>
            <a:r>
              <a:rPr lang="de-DE" sz="2400" dirty="0">
                <a:latin typeface="Verdana"/>
                <a:cs typeface="Verdana"/>
              </a:rPr>
              <a:t>Fig 5: </a:t>
            </a:r>
            <a:r>
              <a:rPr lang="en-US" sz="2400" dirty="0">
                <a:latin typeface="Verdana"/>
                <a:cs typeface="Verdana"/>
              </a:rPr>
              <a:t>Scalability of an FPGA network with 10 FPGAs</a:t>
            </a:r>
            <a:endParaRPr lang="de-DE" sz="2400" dirty="0">
              <a:latin typeface="Verdana"/>
              <a:cs typeface="Verdana"/>
            </a:endParaRPr>
          </a:p>
        </p:txBody>
      </p:sp>
      <p:sp>
        <p:nvSpPr>
          <p:cNvPr id="26" name="Textfeld 25">
            <a:extLst>
              <a:ext uri="{FF2B5EF4-FFF2-40B4-BE49-F238E27FC236}">
                <a16:creationId xmlns:a16="http://schemas.microsoft.com/office/drawing/2014/main" id="{D0235FEA-17A0-4309-8338-07831593F02C}"/>
              </a:ext>
            </a:extLst>
          </p:cNvPr>
          <p:cNvSpPr txBox="1"/>
          <p:nvPr/>
        </p:nvSpPr>
        <p:spPr>
          <a:xfrm>
            <a:off x="17257979" y="36690000"/>
            <a:ext cx="11646363" cy="461665"/>
          </a:xfrm>
          <a:prstGeom prst="rect">
            <a:avLst/>
          </a:prstGeom>
          <a:noFill/>
          <a:ln>
            <a:solidFill>
              <a:schemeClr val="bg1"/>
            </a:solidFill>
          </a:ln>
        </p:spPr>
        <p:txBody>
          <a:bodyPr wrap="square" rtlCol="0">
            <a:spAutoFit/>
          </a:bodyPr>
          <a:lstStyle/>
          <a:p>
            <a:r>
              <a:rPr lang="de-DE" sz="2400" dirty="0">
                <a:latin typeface="Verdana"/>
                <a:cs typeface="Verdana"/>
              </a:rPr>
              <a:t>Fig 6: </a:t>
            </a:r>
            <a:r>
              <a:rPr lang="en-US" sz="2400" dirty="0">
                <a:latin typeface="Verdana"/>
                <a:cs typeface="Verdana"/>
              </a:rPr>
              <a:t>Theoretical throughput of a CPU solution and two FPGA solutions </a:t>
            </a:r>
            <a:endParaRPr lang="de-DE" sz="2400" dirty="0">
              <a:latin typeface="Verdana"/>
              <a:cs typeface="Verdana"/>
            </a:endParaRPr>
          </a:p>
        </p:txBody>
      </p:sp>
      <p:pic>
        <p:nvPicPr>
          <p:cNvPr id="27" name="Grafik 26">
            <a:extLst>
              <a:ext uri="{FF2B5EF4-FFF2-40B4-BE49-F238E27FC236}">
                <a16:creationId xmlns:a16="http://schemas.microsoft.com/office/drawing/2014/main" id="{3F09B6E8-309F-4D80-B557-D697A5080F12}"/>
              </a:ext>
            </a:extLst>
          </p:cNvPr>
          <p:cNvPicPr>
            <a:picLocks noChangeAspect="1"/>
          </p:cNvPicPr>
          <p:nvPr/>
        </p:nvPicPr>
        <p:blipFill>
          <a:blip r:embed="rId7"/>
          <a:stretch>
            <a:fillRect/>
          </a:stretch>
        </p:blipFill>
        <p:spPr>
          <a:xfrm>
            <a:off x="4363190" y="20976238"/>
            <a:ext cx="11736000" cy="8254547"/>
          </a:xfrm>
          <a:prstGeom prst="rect">
            <a:avLst/>
          </a:prstGeom>
        </p:spPr>
      </p:pic>
      <p:pic>
        <p:nvPicPr>
          <p:cNvPr id="29" name="Grafik 28">
            <a:extLst>
              <a:ext uri="{FF2B5EF4-FFF2-40B4-BE49-F238E27FC236}">
                <a16:creationId xmlns:a16="http://schemas.microsoft.com/office/drawing/2014/main" id="{8D340B99-4789-4BB3-82B0-F447561022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2641" y="8553590"/>
            <a:ext cx="9162504" cy="5094000"/>
          </a:xfrm>
          <a:prstGeom prst="rect">
            <a:avLst/>
          </a:prstGeom>
        </p:spPr>
      </p:pic>
    </p:spTree>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TotalTime>
  <Words>353</Words>
  <Application>Microsoft Macintosh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Verdana</vt:lpstr>
      <vt:lpstr>Wingdings</vt:lpstr>
      <vt:lpstr>Standarddesign</vt:lpstr>
      <vt:lpstr>PowerPoint Presentation</vt:lpstr>
    </vt:vector>
  </TitlesOfParts>
  <Company>Fachhochschule Aargau, Nordwestschweiz</Company>
  <LinksUpToDate>false</LinksUpToDate>
  <SharedDoc>false</SharedDoc>
  <HyperlinksChanged>false</HyperlinksChanged>
  <AppVersion>16.0017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thomd0</dc:creator>
  <cp:lastModifiedBy>Microsoft Office User</cp:lastModifiedBy>
  <cp:revision>110</cp:revision>
  <dcterms:created xsi:type="dcterms:W3CDTF">2013-05-05T18:29:12Z</dcterms:created>
  <dcterms:modified xsi:type="dcterms:W3CDTF">2018-08-13T13:40:02Z</dcterms:modified>
</cp:coreProperties>
</file>